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74" r:id="rId4"/>
    <p:sldId id="275" r:id="rId5"/>
    <p:sldId id="276" r:id="rId6"/>
    <p:sldId id="277" r:id="rId7"/>
    <p:sldId id="272" r:id="rId8"/>
    <p:sldId id="278" r:id="rId9"/>
    <p:sldId id="273" r:id="rId10"/>
    <p:sldId id="279" r:id="rId11"/>
    <p:sldId id="268" r:id="rId12"/>
  </p:sldIdLst>
  <p:sldSz cx="18288000" cy="10287000"/>
  <p:notesSz cx="6858000" cy="9144000"/>
  <p:embeddedFontLst>
    <p:embeddedFont>
      <p:font typeface="源泉圓體 B" panose="02020500000000000000" charset="-120"/>
      <p:bold r:id="rId13"/>
    </p:embeddedFont>
    <p:embeddedFont>
      <p:font typeface="源泉圓體 M" panose="02020500000000000000" charset="-120"/>
      <p:regular r:id="rId14"/>
    </p:embeddedFont>
    <p:embeddedFont>
      <p:font typeface="源泉圓體 R" panose="02020500000000000000" charset="-12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un" panose="02020500000000000000" charset="-3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-827347"/>
            <a:ext cx="1654693" cy="1654693"/>
          </a:xfrm>
          <a:custGeom>
            <a:avLst/>
            <a:gdLst/>
            <a:ahLst/>
            <a:cxnLst/>
            <a:rect l="l" t="t" r="r" b="b"/>
            <a:pathLst>
              <a:path w="1654693" h="1654693">
                <a:moveTo>
                  <a:pt x="0" y="0"/>
                </a:moveTo>
                <a:lnTo>
                  <a:pt x="1654693" y="0"/>
                </a:lnTo>
                <a:lnTo>
                  <a:pt x="1654693" y="1654694"/>
                </a:lnTo>
                <a:lnTo>
                  <a:pt x="0" y="1654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2775" y="2277209"/>
            <a:ext cx="5857044" cy="5732582"/>
          </a:xfrm>
          <a:custGeom>
            <a:avLst/>
            <a:gdLst/>
            <a:ahLst/>
            <a:cxnLst/>
            <a:rect l="l" t="t" r="r" b="b"/>
            <a:pathLst>
              <a:path w="5857044" h="5732582">
                <a:moveTo>
                  <a:pt x="0" y="0"/>
                </a:moveTo>
                <a:lnTo>
                  <a:pt x="5857045" y="0"/>
                </a:lnTo>
                <a:lnTo>
                  <a:pt x="5857045" y="5732582"/>
                </a:lnTo>
                <a:lnTo>
                  <a:pt x="0" y="5732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97462" y="8435237"/>
            <a:ext cx="2872150" cy="2872150"/>
          </a:xfrm>
          <a:custGeom>
            <a:avLst/>
            <a:gdLst/>
            <a:ahLst/>
            <a:cxnLst/>
            <a:rect l="l" t="t" r="r" b="b"/>
            <a:pathLst>
              <a:path w="2872150" h="2872150">
                <a:moveTo>
                  <a:pt x="0" y="0"/>
                </a:moveTo>
                <a:lnTo>
                  <a:pt x="2872150" y="0"/>
                </a:lnTo>
                <a:lnTo>
                  <a:pt x="2872150" y="2872150"/>
                </a:lnTo>
                <a:lnTo>
                  <a:pt x="0" y="2872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05956" y="7912565"/>
            <a:ext cx="1506687" cy="2374435"/>
          </a:xfrm>
          <a:custGeom>
            <a:avLst/>
            <a:gdLst/>
            <a:ahLst/>
            <a:cxnLst/>
            <a:rect l="l" t="t" r="r" b="b"/>
            <a:pathLst>
              <a:path w="1506687" h="2374435">
                <a:moveTo>
                  <a:pt x="0" y="0"/>
                </a:moveTo>
                <a:lnTo>
                  <a:pt x="1506688" y="0"/>
                </a:lnTo>
                <a:lnTo>
                  <a:pt x="1506688" y="2374435"/>
                </a:lnTo>
                <a:lnTo>
                  <a:pt x="0" y="23744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5356" y="0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0"/>
                </a:moveTo>
                <a:lnTo>
                  <a:pt x="1506688" y="0"/>
                </a:lnTo>
                <a:lnTo>
                  <a:pt x="1506688" y="1150561"/>
                </a:lnTo>
                <a:lnTo>
                  <a:pt x="0" y="11505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32775" y="9343857"/>
            <a:ext cx="1907090" cy="1886286"/>
          </a:xfrm>
          <a:custGeom>
            <a:avLst/>
            <a:gdLst/>
            <a:ahLst/>
            <a:cxnLst/>
            <a:rect l="l" t="t" r="r" b="b"/>
            <a:pathLst>
              <a:path w="1907090" h="1886286">
                <a:moveTo>
                  <a:pt x="0" y="0"/>
                </a:moveTo>
                <a:lnTo>
                  <a:pt x="1907091" y="0"/>
                </a:lnTo>
                <a:lnTo>
                  <a:pt x="1907091" y="1886286"/>
                </a:lnTo>
                <a:lnTo>
                  <a:pt x="0" y="18862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334455" y="1028700"/>
            <a:ext cx="1907090" cy="1886286"/>
          </a:xfrm>
          <a:custGeom>
            <a:avLst/>
            <a:gdLst/>
            <a:ahLst/>
            <a:cxnLst/>
            <a:rect l="l" t="t" r="r" b="b"/>
            <a:pathLst>
              <a:path w="1907090" h="1886286">
                <a:moveTo>
                  <a:pt x="0" y="0"/>
                </a:moveTo>
                <a:lnTo>
                  <a:pt x="1907090" y="0"/>
                </a:lnTo>
                <a:lnTo>
                  <a:pt x="1907090" y="1886286"/>
                </a:lnTo>
                <a:lnTo>
                  <a:pt x="0" y="18862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33648" y="2136766"/>
            <a:ext cx="854701" cy="572650"/>
          </a:xfrm>
          <a:custGeom>
            <a:avLst/>
            <a:gdLst/>
            <a:ahLst/>
            <a:cxnLst/>
            <a:rect l="l" t="t" r="r" b="b"/>
            <a:pathLst>
              <a:path w="854701" h="572650">
                <a:moveTo>
                  <a:pt x="0" y="0"/>
                </a:moveTo>
                <a:lnTo>
                  <a:pt x="854702" y="0"/>
                </a:lnTo>
                <a:lnTo>
                  <a:pt x="854702" y="572650"/>
                </a:lnTo>
                <a:lnTo>
                  <a:pt x="0" y="5726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229600" y="1773493"/>
            <a:ext cx="4023646" cy="1073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字由点字意风"/>
                <a:sym typeface="字由点字意风"/>
              </a:rPr>
              <a:t>113學年度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56459" y="3273261"/>
            <a:ext cx="9437359" cy="2708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8799" dirty="0" err="1">
                <a:solidFill>
                  <a:srgbClr val="0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字由点字凝光手书"/>
                <a:sym typeface="字由点字凝光手书"/>
              </a:rPr>
              <a:t>高雄市國民小學</a:t>
            </a:r>
            <a:endParaRPr lang="en-US" sz="8799" dirty="0">
              <a:solidFill>
                <a:srgbClr val="00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字由点字凝光手书"/>
              <a:sym typeface="字由点字凝光手书"/>
            </a:endParaRPr>
          </a:p>
          <a:p>
            <a:pPr marL="0" lvl="0" indent="0" algn="l"/>
            <a:r>
              <a:rPr lang="en-US" sz="8799" dirty="0" err="1">
                <a:solidFill>
                  <a:srgbClr val="0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字由点字凝光手书"/>
                <a:sym typeface="字由点字凝光手书"/>
              </a:rPr>
              <a:t>英語朗讀比賽初賽</a:t>
            </a:r>
            <a:endParaRPr lang="en-US" sz="8799" dirty="0">
              <a:solidFill>
                <a:srgbClr val="00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字由点字凝光手书"/>
              <a:sym typeface="字由点字凝光手书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501722" y="6460018"/>
            <a:ext cx="959209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1737101" y="1979315"/>
            <a:ext cx="3164185" cy="3164185"/>
          </a:xfrm>
          <a:custGeom>
            <a:avLst/>
            <a:gdLst/>
            <a:ahLst/>
            <a:cxnLst/>
            <a:rect l="l" t="t" r="r" b="b"/>
            <a:pathLst>
              <a:path w="3164185" h="3164185">
                <a:moveTo>
                  <a:pt x="0" y="0"/>
                </a:moveTo>
                <a:lnTo>
                  <a:pt x="3164185" y="0"/>
                </a:lnTo>
                <a:lnTo>
                  <a:pt x="3164185" y="3164185"/>
                </a:lnTo>
                <a:lnTo>
                  <a:pt x="0" y="3164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028700" y="9258300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1150561"/>
                </a:moveTo>
                <a:lnTo>
                  <a:pt x="1506687" y="1150561"/>
                </a:lnTo>
                <a:lnTo>
                  <a:pt x="1506687" y="0"/>
                </a:lnTo>
                <a:lnTo>
                  <a:pt x="0" y="0"/>
                </a:lnTo>
                <a:lnTo>
                  <a:pt x="0" y="115056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686679" y="605506"/>
            <a:ext cx="855724" cy="846389"/>
          </a:xfrm>
          <a:custGeom>
            <a:avLst/>
            <a:gdLst/>
            <a:ahLst/>
            <a:cxnLst/>
            <a:rect l="l" t="t" r="r" b="b"/>
            <a:pathLst>
              <a:path w="855724" h="846389">
                <a:moveTo>
                  <a:pt x="0" y="0"/>
                </a:moveTo>
                <a:lnTo>
                  <a:pt x="855724" y="0"/>
                </a:lnTo>
                <a:lnTo>
                  <a:pt x="855724" y="846388"/>
                </a:lnTo>
                <a:lnTo>
                  <a:pt x="0" y="846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-953545" y="1462297"/>
            <a:ext cx="1907090" cy="1886286"/>
          </a:xfrm>
          <a:custGeom>
            <a:avLst/>
            <a:gdLst/>
            <a:ahLst/>
            <a:cxnLst/>
            <a:rect l="l" t="t" r="r" b="b"/>
            <a:pathLst>
              <a:path w="1907090" h="1886286">
                <a:moveTo>
                  <a:pt x="0" y="0"/>
                </a:moveTo>
                <a:lnTo>
                  <a:pt x="1907090" y="0"/>
                </a:lnTo>
                <a:lnTo>
                  <a:pt x="1907090" y="1886285"/>
                </a:lnTo>
                <a:lnTo>
                  <a:pt x="0" y="1886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6903308" y="-145072"/>
            <a:ext cx="1953238" cy="1953238"/>
          </a:xfrm>
          <a:custGeom>
            <a:avLst/>
            <a:gdLst/>
            <a:ahLst/>
            <a:cxnLst/>
            <a:rect l="l" t="t" r="r" b="b"/>
            <a:pathLst>
              <a:path w="1953238" h="1953238">
                <a:moveTo>
                  <a:pt x="0" y="0"/>
                </a:moveTo>
                <a:lnTo>
                  <a:pt x="1953238" y="0"/>
                </a:lnTo>
                <a:lnTo>
                  <a:pt x="1953238" y="1953238"/>
                </a:lnTo>
                <a:lnTo>
                  <a:pt x="0" y="1953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V="1">
            <a:off x="15752613" y="9258300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1150561"/>
                </a:moveTo>
                <a:lnTo>
                  <a:pt x="1506687" y="1150561"/>
                </a:lnTo>
                <a:lnTo>
                  <a:pt x="1506687" y="0"/>
                </a:lnTo>
                <a:lnTo>
                  <a:pt x="0" y="0"/>
                </a:lnTo>
                <a:lnTo>
                  <a:pt x="0" y="115056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317B2719-AE15-431E-A44C-4D47267CC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08746"/>
              </p:ext>
            </p:extLst>
          </p:nvPr>
        </p:nvGraphicFramePr>
        <p:xfrm>
          <a:off x="1857714" y="3865566"/>
          <a:ext cx="1536437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501">
                  <a:extLst>
                    <a:ext uri="{9D8B030D-6E8A-4147-A177-3AD203B41FA5}">
                      <a16:colId xmlns:a16="http://schemas.microsoft.com/office/drawing/2014/main" val="701695215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61252871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54820856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669042191"/>
                    </a:ext>
                  </a:extLst>
                </a:gridCol>
                <a:gridCol w="3123271">
                  <a:extLst>
                    <a:ext uri="{9D8B030D-6E8A-4147-A177-3AD203B41FA5}">
                      <a16:colId xmlns:a16="http://schemas.microsoft.com/office/drawing/2014/main" val="301268875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0" dirty="0">
                          <a:solidFill>
                            <a:schemeClr val="bg1"/>
                          </a:solidFill>
                          <a:latin typeface="源泉圓體 M" panose="020B0600000000000000" pitchFamily="34" charset="-120"/>
                          <a:ea typeface="源泉圓體 M" panose="020B0600000000000000" pitchFamily="34" charset="-120"/>
                        </a:rPr>
                        <a:t>比賽分區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0" dirty="0">
                          <a:solidFill>
                            <a:schemeClr val="bg1"/>
                          </a:solidFill>
                          <a:latin typeface="源泉圓體 M" panose="020B0600000000000000" pitchFamily="34" charset="-120"/>
                          <a:ea typeface="源泉圓體 M" panose="020B0600000000000000" pitchFamily="34" charset="-120"/>
                        </a:rPr>
                        <a:t>比賽地點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0" dirty="0">
                          <a:solidFill>
                            <a:schemeClr val="bg1"/>
                          </a:solidFill>
                          <a:latin typeface="源泉圓體 M" panose="020B0600000000000000" pitchFamily="34" charset="-120"/>
                          <a:ea typeface="源泉圓體 M" panose="020B0600000000000000" pitchFamily="34" charset="-120"/>
                        </a:rPr>
                        <a:t>參賽校數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0" dirty="0">
                          <a:solidFill>
                            <a:schemeClr val="bg1"/>
                          </a:solidFill>
                          <a:latin typeface="源泉圓體 M" panose="020B0600000000000000" pitchFamily="34" charset="-120"/>
                          <a:ea typeface="源泉圓體 M" panose="020B0600000000000000" pitchFamily="34" charset="-120"/>
                        </a:rPr>
                        <a:t>比賽開始時間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0" dirty="0">
                          <a:solidFill>
                            <a:schemeClr val="bg1"/>
                          </a:solidFill>
                          <a:latin typeface="源泉圓體 M" panose="020B0600000000000000" pitchFamily="34" charset="-120"/>
                          <a:ea typeface="源泉圓體 M" panose="020B0600000000000000" pitchFamily="34" charset="-120"/>
                        </a:rPr>
                        <a:t>報到梯次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0607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A</a:t>
                      </a:r>
                      <a:r>
                        <a:rPr lang="zh-TW" altLang="en-US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福安國小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13</a:t>
                      </a:r>
                      <a:endParaRPr lang="zh-TW" altLang="en-US" sz="4400" dirty="0">
                        <a:solidFill>
                          <a:schemeClr val="tx1"/>
                        </a:solidFill>
                        <a:latin typeface="源泉圓體 R" panose="020B0500000000000000" pitchFamily="34" charset="-120"/>
                        <a:ea typeface="源泉圓體 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14:09</a:t>
                      </a:r>
                      <a:endParaRPr lang="zh-TW" altLang="en-US" sz="4400" dirty="0">
                        <a:solidFill>
                          <a:schemeClr val="tx1"/>
                        </a:solidFill>
                        <a:latin typeface="源泉圓體 R" panose="020B0500000000000000" pitchFamily="34" charset="-120"/>
                        <a:ea typeface="源泉圓體 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2</a:t>
                      </a:r>
                      <a:r>
                        <a:rPr lang="zh-TW" altLang="en-US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梯次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58613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B</a:t>
                      </a:r>
                      <a:r>
                        <a:rPr lang="zh-TW" altLang="en-US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河堤國小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39</a:t>
                      </a:r>
                      <a:endParaRPr lang="zh-TW" altLang="en-US" sz="4400" dirty="0">
                        <a:solidFill>
                          <a:schemeClr val="tx1"/>
                        </a:solidFill>
                        <a:latin typeface="源泉圓體 R" panose="020B0500000000000000" pitchFamily="34" charset="-120"/>
                        <a:ea typeface="源泉圓體 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13:39</a:t>
                      </a:r>
                      <a:endParaRPr lang="zh-TW" altLang="en-US" sz="4400" dirty="0">
                        <a:solidFill>
                          <a:schemeClr val="tx1"/>
                        </a:solidFill>
                        <a:latin typeface="源泉圓體 R" panose="020B0500000000000000" pitchFamily="34" charset="-120"/>
                        <a:ea typeface="源泉圓體 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3</a:t>
                      </a:r>
                      <a:r>
                        <a:rPr lang="zh-TW" altLang="en-US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梯次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50562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C</a:t>
                      </a:r>
                      <a:r>
                        <a:rPr lang="zh-TW" altLang="en-US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彌陀國小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26</a:t>
                      </a:r>
                      <a:endParaRPr lang="zh-TW" altLang="en-US" sz="4400" dirty="0">
                        <a:solidFill>
                          <a:schemeClr val="tx1"/>
                        </a:solidFill>
                        <a:latin typeface="源泉圓體 R" panose="020B0500000000000000" pitchFamily="34" charset="-120"/>
                        <a:ea typeface="源泉圓體 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14:09</a:t>
                      </a:r>
                      <a:endParaRPr lang="zh-TW" altLang="en-US" sz="4400" dirty="0">
                        <a:solidFill>
                          <a:schemeClr val="tx1"/>
                        </a:solidFill>
                        <a:latin typeface="源泉圓體 R" panose="020B0500000000000000" pitchFamily="34" charset="-120"/>
                        <a:ea typeface="源泉圓體 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2</a:t>
                      </a:r>
                      <a:r>
                        <a:rPr lang="zh-TW" altLang="en-US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梯次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5179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D</a:t>
                      </a:r>
                      <a:r>
                        <a:rPr lang="zh-TW" altLang="en-US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大華國小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29</a:t>
                      </a:r>
                      <a:endParaRPr lang="zh-TW" altLang="en-US" sz="4400" dirty="0">
                        <a:solidFill>
                          <a:schemeClr val="tx1"/>
                        </a:solidFill>
                        <a:latin typeface="源泉圓體 R" panose="020B0500000000000000" pitchFamily="34" charset="-120"/>
                        <a:ea typeface="源泉圓體 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14:09</a:t>
                      </a:r>
                      <a:endParaRPr lang="zh-TW" altLang="en-US" sz="4400" dirty="0">
                        <a:solidFill>
                          <a:schemeClr val="tx1"/>
                        </a:solidFill>
                        <a:latin typeface="源泉圓體 R" panose="020B0500000000000000" pitchFamily="34" charset="-120"/>
                        <a:ea typeface="源泉圓體 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3</a:t>
                      </a:r>
                      <a:r>
                        <a:rPr lang="zh-TW" altLang="en-US" sz="4400" dirty="0">
                          <a:solidFill>
                            <a:schemeClr val="tx1"/>
                          </a:solidFill>
                          <a:latin typeface="源泉圓體 R" panose="020B0500000000000000" pitchFamily="34" charset="-120"/>
                          <a:ea typeface="源泉圓體 R" panose="020B0500000000000000" pitchFamily="34" charset="-120"/>
                        </a:rPr>
                        <a:t>梯次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225185"/>
                  </a:ext>
                </a:extLst>
              </a:tr>
            </a:tbl>
          </a:graphicData>
        </a:graphic>
      </p:graphicFrame>
      <p:sp>
        <p:nvSpPr>
          <p:cNvPr id="12" name="TextBox 12">
            <a:extLst>
              <a:ext uri="{FF2B5EF4-FFF2-40B4-BE49-F238E27FC236}">
                <a16:creationId xmlns:a16="http://schemas.microsoft.com/office/drawing/2014/main" id="{2F562313-473B-41EA-8DFA-733087B85AE6}"/>
              </a:ext>
            </a:extLst>
          </p:cNvPr>
          <p:cNvSpPr txBox="1"/>
          <p:nvPr/>
        </p:nvSpPr>
        <p:spPr>
          <a:xfrm>
            <a:off x="1889213" y="1562100"/>
            <a:ext cx="5944442" cy="1208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zh-TW" altLang="en-US" sz="7200" dirty="0">
                <a:solidFill>
                  <a:srgbClr val="00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Hero"/>
                <a:sym typeface="Hero"/>
              </a:rPr>
              <a:t>參賽情形</a:t>
            </a:r>
            <a:endParaRPr lang="en-US" sz="7200" dirty="0">
              <a:solidFill>
                <a:srgbClr val="000000"/>
              </a:solidFill>
              <a:latin typeface="源泉圓體 M" panose="020B0600000000000000" pitchFamily="34" charset="-120"/>
              <a:ea typeface="源泉圓體 M" panose="020B0600000000000000" pitchFamily="34" charset="-120"/>
              <a:cs typeface="Hero"/>
              <a:sym typeface="Hero"/>
            </a:endParaRPr>
          </a:p>
        </p:txBody>
      </p:sp>
    </p:spTree>
    <p:extLst>
      <p:ext uri="{BB962C8B-B14F-4D97-AF65-F5344CB8AC3E}">
        <p14:creationId xmlns:p14="http://schemas.microsoft.com/office/powerpoint/2010/main" val="116621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-827347"/>
            <a:ext cx="1654693" cy="1654693"/>
          </a:xfrm>
          <a:custGeom>
            <a:avLst/>
            <a:gdLst/>
            <a:ahLst/>
            <a:cxnLst/>
            <a:rect l="l" t="t" r="r" b="b"/>
            <a:pathLst>
              <a:path w="1654693" h="1654693">
                <a:moveTo>
                  <a:pt x="0" y="0"/>
                </a:moveTo>
                <a:lnTo>
                  <a:pt x="1654693" y="0"/>
                </a:lnTo>
                <a:lnTo>
                  <a:pt x="1654693" y="1654694"/>
                </a:lnTo>
                <a:lnTo>
                  <a:pt x="0" y="1654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697462" y="9040856"/>
            <a:ext cx="2266530" cy="2266530"/>
          </a:xfrm>
          <a:custGeom>
            <a:avLst/>
            <a:gdLst/>
            <a:ahLst/>
            <a:cxnLst/>
            <a:rect l="l" t="t" r="r" b="b"/>
            <a:pathLst>
              <a:path w="2266530" h="2266530">
                <a:moveTo>
                  <a:pt x="0" y="0"/>
                </a:moveTo>
                <a:lnTo>
                  <a:pt x="2266531" y="0"/>
                </a:lnTo>
                <a:lnTo>
                  <a:pt x="2266531" y="2266531"/>
                </a:lnTo>
                <a:lnTo>
                  <a:pt x="0" y="2266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581111" y="8684094"/>
            <a:ext cx="1506687" cy="2374435"/>
          </a:xfrm>
          <a:custGeom>
            <a:avLst/>
            <a:gdLst/>
            <a:ahLst/>
            <a:cxnLst/>
            <a:rect l="l" t="t" r="r" b="b"/>
            <a:pathLst>
              <a:path w="1506687" h="2374435">
                <a:moveTo>
                  <a:pt x="0" y="0"/>
                </a:moveTo>
                <a:lnTo>
                  <a:pt x="1506687" y="0"/>
                </a:lnTo>
                <a:lnTo>
                  <a:pt x="1506687" y="2374436"/>
                </a:lnTo>
                <a:lnTo>
                  <a:pt x="0" y="23744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5356" y="0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0"/>
                </a:moveTo>
                <a:lnTo>
                  <a:pt x="1506688" y="0"/>
                </a:lnTo>
                <a:lnTo>
                  <a:pt x="1506688" y="1150561"/>
                </a:lnTo>
                <a:lnTo>
                  <a:pt x="0" y="1150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32775" y="9343857"/>
            <a:ext cx="1907090" cy="1886286"/>
          </a:xfrm>
          <a:custGeom>
            <a:avLst/>
            <a:gdLst/>
            <a:ahLst/>
            <a:cxnLst/>
            <a:rect l="l" t="t" r="r" b="b"/>
            <a:pathLst>
              <a:path w="1907090" h="1886286">
                <a:moveTo>
                  <a:pt x="0" y="0"/>
                </a:moveTo>
                <a:lnTo>
                  <a:pt x="1907091" y="0"/>
                </a:lnTo>
                <a:lnTo>
                  <a:pt x="1907091" y="1886286"/>
                </a:lnTo>
                <a:lnTo>
                  <a:pt x="0" y="18862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34455" y="1028700"/>
            <a:ext cx="1907090" cy="1886286"/>
          </a:xfrm>
          <a:custGeom>
            <a:avLst/>
            <a:gdLst/>
            <a:ahLst/>
            <a:cxnLst/>
            <a:rect l="l" t="t" r="r" b="b"/>
            <a:pathLst>
              <a:path w="1907090" h="1886286">
                <a:moveTo>
                  <a:pt x="0" y="0"/>
                </a:moveTo>
                <a:lnTo>
                  <a:pt x="1907090" y="0"/>
                </a:lnTo>
                <a:lnTo>
                  <a:pt x="1907090" y="1886286"/>
                </a:lnTo>
                <a:lnTo>
                  <a:pt x="0" y="18862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251803" y="4381500"/>
            <a:ext cx="13784393" cy="208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81"/>
              </a:lnSpc>
            </a:pPr>
            <a:r>
              <a:rPr lang="en-US" sz="16296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21299" y="-1782690"/>
            <a:ext cx="3565380" cy="3565380"/>
          </a:xfrm>
          <a:custGeom>
            <a:avLst/>
            <a:gdLst/>
            <a:ahLst/>
            <a:cxnLst/>
            <a:rect l="l" t="t" r="r" b="b"/>
            <a:pathLst>
              <a:path w="3565380" h="3565380">
                <a:moveTo>
                  <a:pt x="0" y="0"/>
                </a:moveTo>
                <a:lnTo>
                  <a:pt x="3565380" y="0"/>
                </a:lnTo>
                <a:lnTo>
                  <a:pt x="3565380" y="3565380"/>
                </a:lnTo>
                <a:lnTo>
                  <a:pt x="0" y="3565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08213" y="8238988"/>
            <a:ext cx="2872150" cy="2872150"/>
          </a:xfrm>
          <a:custGeom>
            <a:avLst/>
            <a:gdLst/>
            <a:ahLst/>
            <a:cxnLst/>
            <a:rect l="l" t="t" r="r" b="b"/>
            <a:pathLst>
              <a:path w="2872150" h="2872150">
                <a:moveTo>
                  <a:pt x="0" y="0"/>
                </a:moveTo>
                <a:lnTo>
                  <a:pt x="2872150" y="0"/>
                </a:lnTo>
                <a:lnTo>
                  <a:pt x="2872150" y="2872150"/>
                </a:lnTo>
                <a:lnTo>
                  <a:pt x="0" y="2872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06406" y="8238988"/>
            <a:ext cx="1506687" cy="2374435"/>
          </a:xfrm>
          <a:custGeom>
            <a:avLst/>
            <a:gdLst/>
            <a:ahLst/>
            <a:cxnLst/>
            <a:rect l="l" t="t" r="r" b="b"/>
            <a:pathLst>
              <a:path w="1506687" h="2374435">
                <a:moveTo>
                  <a:pt x="0" y="0"/>
                </a:moveTo>
                <a:lnTo>
                  <a:pt x="1506687" y="0"/>
                </a:lnTo>
                <a:lnTo>
                  <a:pt x="1506687" y="2374435"/>
                </a:lnTo>
                <a:lnTo>
                  <a:pt x="0" y="23744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16686679" y="9099782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1150561"/>
                </a:moveTo>
                <a:lnTo>
                  <a:pt x="1506687" y="1150561"/>
                </a:lnTo>
                <a:lnTo>
                  <a:pt x="1506687" y="0"/>
                </a:lnTo>
                <a:lnTo>
                  <a:pt x="0" y="0"/>
                </a:lnTo>
                <a:lnTo>
                  <a:pt x="0" y="115056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2599406"/>
            <a:ext cx="855724" cy="846389"/>
          </a:xfrm>
          <a:custGeom>
            <a:avLst/>
            <a:gdLst/>
            <a:ahLst/>
            <a:cxnLst/>
            <a:rect l="l" t="t" r="r" b="b"/>
            <a:pathLst>
              <a:path w="855724" h="846389">
                <a:moveTo>
                  <a:pt x="0" y="0"/>
                </a:moveTo>
                <a:lnTo>
                  <a:pt x="855724" y="0"/>
                </a:lnTo>
                <a:lnTo>
                  <a:pt x="855724" y="846388"/>
                </a:lnTo>
                <a:lnTo>
                  <a:pt x="0" y="8463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33134" y="-1035141"/>
            <a:ext cx="1907090" cy="1886286"/>
          </a:xfrm>
          <a:custGeom>
            <a:avLst/>
            <a:gdLst/>
            <a:ahLst/>
            <a:cxnLst/>
            <a:rect l="l" t="t" r="r" b="b"/>
            <a:pathLst>
              <a:path w="1907090" h="1886286">
                <a:moveTo>
                  <a:pt x="0" y="0"/>
                </a:moveTo>
                <a:lnTo>
                  <a:pt x="1907090" y="0"/>
                </a:lnTo>
                <a:lnTo>
                  <a:pt x="1907090" y="1886286"/>
                </a:lnTo>
                <a:lnTo>
                  <a:pt x="0" y="18862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63937" y="2409190"/>
            <a:ext cx="5944442" cy="1208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zh-TW" altLang="en-US" sz="7200" dirty="0">
                <a:solidFill>
                  <a:srgbClr val="0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Hero"/>
                <a:sym typeface="Hero"/>
              </a:rPr>
              <a:t>比賽重要時程</a:t>
            </a:r>
            <a:endParaRPr lang="en-US" sz="7200" dirty="0">
              <a:solidFill>
                <a:srgbClr val="00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Hero"/>
              <a:sym typeface="Her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55790" y="5982953"/>
            <a:ext cx="7068717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3/21(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五</a:t>
            </a:r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)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報名截止；朗讀文稿公告</a:t>
            </a:r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3/26(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五</a:t>
            </a:r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)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報名資料異動</a:t>
            </a:r>
            <a:endParaRPr lang="en-US" altLang="zh-TW" sz="36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"/>
              <a:sym typeface="Opun"/>
            </a:endParaRPr>
          </a:p>
          <a:p>
            <a:pPr marL="0" lvl="0" indent="0" algn="l"/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4/02(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三</a:t>
            </a:r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)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各區初賽順序、場地資訊</a:t>
            </a:r>
            <a:endParaRPr lang="en-US" altLang="zh-TW" sz="36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"/>
              <a:sym typeface="Opun"/>
            </a:endParaRPr>
          </a:p>
          <a:p>
            <a:pPr marL="0" lvl="0" indent="0" algn="l"/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4/08(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二</a:t>
            </a:r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)12:00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前更換初賽順序</a:t>
            </a:r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4/17(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四</a:t>
            </a:r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)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初賽成績公告</a:t>
            </a:r>
            <a:endParaRPr lang="en-US" altLang="zh-TW" sz="36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"/>
              <a:sym typeface="Opu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22882" y="5259070"/>
            <a:ext cx="5392317" cy="50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569"/>
              </a:lnSpc>
            </a:pPr>
            <a:r>
              <a:rPr lang="en-US" altLang="zh-TW" sz="4800" i="1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Italics"/>
                <a:sym typeface="Opun Italics"/>
              </a:rPr>
              <a:t>114.04.16(</a:t>
            </a:r>
            <a:r>
              <a:rPr lang="zh-TW" altLang="en-US" sz="4800" i="1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Italics"/>
                <a:sym typeface="Opun Italics"/>
              </a:rPr>
              <a:t>星期三</a:t>
            </a:r>
            <a:r>
              <a:rPr lang="en-US" altLang="zh-TW" sz="4800" i="1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Italics"/>
                <a:sym typeface="Opun Italics"/>
              </a:rPr>
              <a:t>)</a:t>
            </a:r>
            <a:endParaRPr lang="en-US" sz="4800" i="1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Italics"/>
              <a:sym typeface="Opun Itali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4746AE6-D34E-4EFF-B9D9-16195DCBAA64}"/>
              </a:ext>
            </a:extLst>
          </p:cNvPr>
          <p:cNvSpPr/>
          <p:nvPr/>
        </p:nvSpPr>
        <p:spPr>
          <a:xfrm>
            <a:off x="10185321" y="3922934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rgbClr val="00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Opun Bold"/>
                <a:sym typeface="Opun Bold"/>
              </a:rPr>
              <a:t>決賽</a:t>
            </a:r>
            <a:endParaRPr lang="zh-TW" altLang="en-US" sz="6000" dirty="0"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4BFD4DAF-B9FC-4E06-9163-F3C8CB2F4D62}"/>
              </a:ext>
            </a:extLst>
          </p:cNvPr>
          <p:cNvSpPr txBox="1"/>
          <p:nvPr/>
        </p:nvSpPr>
        <p:spPr>
          <a:xfrm>
            <a:off x="10185321" y="5253536"/>
            <a:ext cx="5181600" cy="50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569"/>
              </a:lnSpc>
            </a:pPr>
            <a:r>
              <a:rPr lang="en-US" altLang="zh-TW" sz="4800" i="1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Italics"/>
                <a:sym typeface="Opun Italics"/>
              </a:rPr>
              <a:t>114.05.10(</a:t>
            </a:r>
            <a:r>
              <a:rPr lang="zh-TW" altLang="en-US" sz="4800" i="1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Italics"/>
                <a:sym typeface="Opun Italics"/>
              </a:rPr>
              <a:t>星期六</a:t>
            </a:r>
            <a:r>
              <a:rPr lang="en-US" altLang="zh-TW" sz="4800" i="1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Italics"/>
                <a:sym typeface="Opun Italics"/>
              </a:rPr>
              <a:t>)</a:t>
            </a:r>
            <a:endParaRPr lang="en-US" sz="4800" i="1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Italics"/>
              <a:sym typeface="Opun Italics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4A431FF9-32A7-4D08-907D-85FB812C7070}"/>
              </a:ext>
            </a:extLst>
          </p:cNvPr>
          <p:cNvSpPr txBox="1"/>
          <p:nvPr/>
        </p:nvSpPr>
        <p:spPr>
          <a:xfrm>
            <a:off x="10312681" y="5962574"/>
            <a:ext cx="607031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4/25(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五</a:t>
            </a:r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)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報名截止</a:t>
            </a:r>
            <a:endParaRPr lang="en-US" altLang="zh-TW" sz="36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"/>
              <a:sym typeface="Opun"/>
            </a:endParaRPr>
          </a:p>
          <a:p>
            <a:pPr marL="0" lvl="0" indent="0" algn="l"/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4/28(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一</a:t>
            </a:r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)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確認決賽報名資料</a:t>
            </a:r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5/05(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一</a:t>
            </a:r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)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決賽順序、場地資訊</a:t>
            </a:r>
            <a:endParaRPr lang="en-US" altLang="zh-TW" sz="36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"/>
              <a:sym typeface="Opun"/>
            </a:endParaRPr>
          </a:p>
          <a:p>
            <a:pPr marL="0" lvl="0" indent="0" algn="l"/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5/12(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一</a:t>
            </a:r>
            <a:r>
              <a:rPr lang="en-US" altLang="zh-TW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)</a:t>
            </a:r>
            <a:r>
              <a:rPr lang="zh-TW" altLang="en-US" sz="36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"/>
                <a:sym typeface="Opun"/>
              </a:rPr>
              <a:t>決賽成績公告</a:t>
            </a:r>
            <a:endParaRPr lang="en-US" altLang="zh-TW" sz="36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"/>
              <a:sym typeface="Opun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6A00F05-CD82-4222-AC04-C1B1B814B063}"/>
              </a:ext>
            </a:extLst>
          </p:cNvPr>
          <p:cNvSpPr/>
          <p:nvPr/>
        </p:nvSpPr>
        <p:spPr>
          <a:xfrm>
            <a:off x="1863937" y="3922935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rgbClr val="00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Opun Bold"/>
                <a:sym typeface="Opun Bold"/>
              </a:rPr>
              <a:t>初賽</a:t>
            </a:r>
            <a:endParaRPr lang="zh-TW" altLang="en-US" sz="6000" dirty="0"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299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781758" y="7118746"/>
            <a:ext cx="4370963" cy="4370963"/>
          </a:xfrm>
          <a:custGeom>
            <a:avLst/>
            <a:gdLst/>
            <a:ahLst/>
            <a:cxnLst/>
            <a:rect l="l" t="t" r="r" b="b"/>
            <a:pathLst>
              <a:path w="4370963" h="4370963">
                <a:moveTo>
                  <a:pt x="0" y="0"/>
                </a:moveTo>
                <a:lnTo>
                  <a:pt x="4370964" y="0"/>
                </a:lnTo>
                <a:lnTo>
                  <a:pt x="4370964" y="4370963"/>
                </a:lnTo>
                <a:lnTo>
                  <a:pt x="0" y="4370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6903308" y="-145072"/>
            <a:ext cx="1953238" cy="1953238"/>
          </a:xfrm>
          <a:custGeom>
            <a:avLst/>
            <a:gdLst/>
            <a:ahLst/>
            <a:cxnLst/>
            <a:rect l="l" t="t" r="r" b="b"/>
            <a:pathLst>
              <a:path w="1953238" h="1953238">
                <a:moveTo>
                  <a:pt x="0" y="0"/>
                </a:moveTo>
                <a:lnTo>
                  <a:pt x="1953238" y="0"/>
                </a:lnTo>
                <a:lnTo>
                  <a:pt x="1953238" y="1953238"/>
                </a:lnTo>
                <a:lnTo>
                  <a:pt x="0" y="1953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686679" y="605506"/>
            <a:ext cx="855724" cy="846389"/>
          </a:xfrm>
          <a:custGeom>
            <a:avLst/>
            <a:gdLst/>
            <a:ahLst/>
            <a:cxnLst/>
            <a:rect l="l" t="t" r="r" b="b"/>
            <a:pathLst>
              <a:path w="855724" h="846389">
                <a:moveTo>
                  <a:pt x="0" y="0"/>
                </a:moveTo>
                <a:lnTo>
                  <a:pt x="855724" y="0"/>
                </a:lnTo>
                <a:lnTo>
                  <a:pt x="855724" y="846388"/>
                </a:lnTo>
                <a:lnTo>
                  <a:pt x="0" y="846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2524985" y="8512173"/>
            <a:ext cx="1907090" cy="1886286"/>
          </a:xfrm>
          <a:custGeom>
            <a:avLst/>
            <a:gdLst/>
            <a:ahLst/>
            <a:cxnLst/>
            <a:rect l="l" t="t" r="r" b="b"/>
            <a:pathLst>
              <a:path w="1907090" h="1886286">
                <a:moveTo>
                  <a:pt x="0" y="0"/>
                </a:moveTo>
                <a:lnTo>
                  <a:pt x="1907090" y="0"/>
                </a:lnTo>
                <a:lnTo>
                  <a:pt x="1907090" y="1886286"/>
                </a:lnTo>
                <a:lnTo>
                  <a:pt x="0" y="1886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5752613" y="9258300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1150561"/>
                </a:moveTo>
                <a:lnTo>
                  <a:pt x="1506687" y="1150561"/>
                </a:lnTo>
                <a:lnTo>
                  <a:pt x="1506687" y="0"/>
                </a:lnTo>
                <a:lnTo>
                  <a:pt x="0" y="0"/>
                </a:lnTo>
                <a:lnTo>
                  <a:pt x="0" y="115056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75356" y="-121861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0"/>
                </a:moveTo>
                <a:lnTo>
                  <a:pt x="1506688" y="0"/>
                </a:lnTo>
                <a:lnTo>
                  <a:pt x="1506688" y="1150561"/>
                </a:lnTo>
                <a:lnTo>
                  <a:pt x="0" y="1150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50114B2B-0FBE-484C-8D16-6AE9934B4312}"/>
              </a:ext>
            </a:extLst>
          </p:cNvPr>
          <p:cNvSpPr txBox="1"/>
          <p:nvPr/>
        </p:nvSpPr>
        <p:spPr>
          <a:xfrm>
            <a:off x="2531843" y="769670"/>
            <a:ext cx="594444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zh-TW" altLang="en-US" sz="7200" dirty="0">
                <a:solidFill>
                  <a:srgbClr val="0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Hero"/>
                <a:sym typeface="Hero"/>
              </a:rPr>
              <a:t>比賽流程</a:t>
            </a:r>
            <a:endParaRPr lang="en-US" sz="7200" dirty="0">
              <a:solidFill>
                <a:srgbClr val="00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Hero"/>
              <a:sym typeface="Hero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350DB00C-8A70-4D45-B7F0-7F41B627C50A}"/>
              </a:ext>
            </a:extLst>
          </p:cNvPr>
          <p:cNvSpPr txBox="1"/>
          <p:nvPr/>
        </p:nvSpPr>
        <p:spPr>
          <a:xfrm>
            <a:off x="2542476" y="2021897"/>
            <a:ext cx="5944442" cy="1169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Hero"/>
                <a:sym typeface="Hero"/>
              </a:rPr>
              <a:t>報到</a:t>
            </a:r>
            <a:r>
              <a:rPr lang="zh-TW" altLang="en-US" sz="6000" dirty="0">
                <a:solidFill>
                  <a:schemeClr val="accent6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Hero"/>
                <a:sym typeface="Hero"/>
              </a:rPr>
              <a:t> </a:t>
            </a:r>
            <a:r>
              <a:rPr lang="en-US" altLang="zh-TW" sz="6000" dirty="0">
                <a:solidFill>
                  <a:schemeClr val="accent6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Hero"/>
                <a:sym typeface="Hero"/>
              </a:rPr>
              <a:t>&gt;&gt;</a:t>
            </a:r>
            <a:r>
              <a:rPr lang="zh-TW" altLang="en-US" sz="6000" dirty="0">
                <a:solidFill>
                  <a:schemeClr val="accent6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Hero"/>
                <a:sym typeface="Hero"/>
              </a:rPr>
              <a:t> 休息室</a:t>
            </a:r>
            <a:endParaRPr lang="en-US" sz="6000" dirty="0">
              <a:solidFill>
                <a:schemeClr val="accent6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Hero"/>
              <a:sym typeface="Hero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3B324E8-C09A-4125-B35E-039877D4A876}"/>
              </a:ext>
            </a:extLst>
          </p:cNvPr>
          <p:cNvSpPr/>
          <p:nvPr/>
        </p:nvSpPr>
        <p:spPr>
          <a:xfrm>
            <a:off x="2542476" y="3618137"/>
            <a:ext cx="144006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【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報到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】</a:t>
            </a: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1.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依各區梯次時間內完成報到。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2.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報到時請攜帶附有照片之證明文件：健保卡或就讀學校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    開立之在學證明書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(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附件一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)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其中一項即可。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3.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統一由工作人員引導至休息區等候。</a:t>
            </a:r>
            <a:endParaRPr lang="en-US" altLang="zh-TW" sz="4400" dirty="0">
              <a:solidFill>
                <a:schemeClr val="accent6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</p:txBody>
      </p:sp>
    </p:spTree>
    <p:extLst>
      <p:ext uri="{BB962C8B-B14F-4D97-AF65-F5344CB8AC3E}">
        <p14:creationId xmlns:p14="http://schemas.microsoft.com/office/powerpoint/2010/main" val="220944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781758" y="7118746"/>
            <a:ext cx="4370963" cy="4370963"/>
          </a:xfrm>
          <a:custGeom>
            <a:avLst/>
            <a:gdLst/>
            <a:ahLst/>
            <a:cxnLst/>
            <a:rect l="l" t="t" r="r" b="b"/>
            <a:pathLst>
              <a:path w="4370963" h="4370963">
                <a:moveTo>
                  <a:pt x="0" y="0"/>
                </a:moveTo>
                <a:lnTo>
                  <a:pt x="4370964" y="0"/>
                </a:lnTo>
                <a:lnTo>
                  <a:pt x="4370964" y="4370963"/>
                </a:lnTo>
                <a:lnTo>
                  <a:pt x="0" y="4370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6903308" y="-145072"/>
            <a:ext cx="1953238" cy="1953238"/>
          </a:xfrm>
          <a:custGeom>
            <a:avLst/>
            <a:gdLst/>
            <a:ahLst/>
            <a:cxnLst/>
            <a:rect l="l" t="t" r="r" b="b"/>
            <a:pathLst>
              <a:path w="1953238" h="1953238">
                <a:moveTo>
                  <a:pt x="0" y="0"/>
                </a:moveTo>
                <a:lnTo>
                  <a:pt x="1953238" y="0"/>
                </a:lnTo>
                <a:lnTo>
                  <a:pt x="1953238" y="1953238"/>
                </a:lnTo>
                <a:lnTo>
                  <a:pt x="0" y="1953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686679" y="605506"/>
            <a:ext cx="855724" cy="846389"/>
          </a:xfrm>
          <a:custGeom>
            <a:avLst/>
            <a:gdLst/>
            <a:ahLst/>
            <a:cxnLst/>
            <a:rect l="l" t="t" r="r" b="b"/>
            <a:pathLst>
              <a:path w="855724" h="846389">
                <a:moveTo>
                  <a:pt x="0" y="0"/>
                </a:moveTo>
                <a:lnTo>
                  <a:pt x="855724" y="0"/>
                </a:lnTo>
                <a:lnTo>
                  <a:pt x="855724" y="846388"/>
                </a:lnTo>
                <a:lnTo>
                  <a:pt x="0" y="846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2524985" y="8512173"/>
            <a:ext cx="1907090" cy="1886286"/>
          </a:xfrm>
          <a:custGeom>
            <a:avLst/>
            <a:gdLst/>
            <a:ahLst/>
            <a:cxnLst/>
            <a:rect l="l" t="t" r="r" b="b"/>
            <a:pathLst>
              <a:path w="1907090" h="1886286">
                <a:moveTo>
                  <a:pt x="0" y="0"/>
                </a:moveTo>
                <a:lnTo>
                  <a:pt x="1907090" y="0"/>
                </a:lnTo>
                <a:lnTo>
                  <a:pt x="1907090" y="1886286"/>
                </a:lnTo>
                <a:lnTo>
                  <a:pt x="0" y="1886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5752613" y="9258300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1150561"/>
                </a:moveTo>
                <a:lnTo>
                  <a:pt x="1506687" y="1150561"/>
                </a:lnTo>
                <a:lnTo>
                  <a:pt x="1506687" y="0"/>
                </a:lnTo>
                <a:lnTo>
                  <a:pt x="0" y="0"/>
                </a:lnTo>
                <a:lnTo>
                  <a:pt x="0" y="115056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75356" y="-121861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0"/>
                </a:moveTo>
                <a:lnTo>
                  <a:pt x="1506688" y="0"/>
                </a:lnTo>
                <a:lnTo>
                  <a:pt x="1506688" y="1150561"/>
                </a:lnTo>
                <a:lnTo>
                  <a:pt x="0" y="1150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50114B2B-0FBE-484C-8D16-6AE9934B4312}"/>
              </a:ext>
            </a:extLst>
          </p:cNvPr>
          <p:cNvSpPr txBox="1"/>
          <p:nvPr/>
        </p:nvSpPr>
        <p:spPr>
          <a:xfrm>
            <a:off x="2531843" y="769670"/>
            <a:ext cx="594444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zh-TW" altLang="en-US" sz="7200" dirty="0">
                <a:solidFill>
                  <a:srgbClr val="0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Hero"/>
                <a:sym typeface="Hero"/>
              </a:rPr>
              <a:t>比賽流程</a:t>
            </a:r>
            <a:endParaRPr lang="en-US" sz="7200" dirty="0">
              <a:solidFill>
                <a:srgbClr val="00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Hero"/>
              <a:sym typeface="Hero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350DB00C-8A70-4D45-B7F0-7F41B627C50A}"/>
              </a:ext>
            </a:extLst>
          </p:cNvPr>
          <p:cNvSpPr txBox="1"/>
          <p:nvPr/>
        </p:nvSpPr>
        <p:spPr>
          <a:xfrm>
            <a:off x="2542476" y="2021897"/>
            <a:ext cx="8430324" cy="116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Hero"/>
                <a:sym typeface="Hero"/>
              </a:rPr>
              <a:t>休息室</a:t>
            </a:r>
            <a:r>
              <a:rPr lang="zh-TW" altLang="en-US" sz="6000" dirty="0">
                <a:solidFill>
                  <a:schemeClr val="accent6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Hero"/>
                <a:sym typeface="Hero"/>
              </a:rPr>
              <a:t> </a:t>
            </a:r>
            <a:r>
              <a:rPr lang="en-US" altLang="zh-TW" sz="6000" dirty="0">
                <a:solidFill>
                  <a:schemeClr val="accent6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Hero"/>
                <a:sym typeface="Hero"/>
              </a:rPr>
              <a:t>&gt;&gt;</a:t>
            </a:r>
            <a:r>
              <a:rPr lang="zh-TW" altLang="en-US" sz="6000" dirty="0">
                <a:solidFill>
                  <a:schemeClr val="accent6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Hero"/>
                <a:sym typeface="Hero"/>
              </a:rPr>
              <a:t> 抽籤</a:t>
            </a:r>
            <a:r>
              <a:rPr lang="en-US" altLang="zh-TW" sz="6000" dirty="0">
                <a:solidFill>
                  <a:schemeClr val="accent6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Hero"/>
                <a:sym typeface="Hero"/>
              </a:rPr>
              <a:t>&amp;</a:t>
            </a:r>
            <a:r>
              <a:rPr lang="zh-TW" altLang="en-US" sz="6000" dirty="0">
                <a:solidFill>
                  <a:schemeClr val="accent6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Hero"/>
                <a:sym typeface="Hero"/>
              </a:rPr>
              <a:t>準備室</a:t>
            </a:r>
            <a:endParaRPr lang="en-US" sz="6000" dirty="0">
              <a:solidFill>
                <a:schemeClr val="accent6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Hero"/>
              <a:sym typeface="Hero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3B324E8-C09A-4125-B35E-039877D4A876}"/>
              </a:ext>
            </a:extLst>
          </p:cNvPr>
          <p:cNvSpPr/>
          <p:nvPr/>
        </p:nvSpPr>
        <p:spPr>
          <a:xfrm>
            <a:off x="2542476" y="3379515"/>
            <a:ext cx="1436083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【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休息室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】</a:t>
            </a: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1.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分為「選手休息室」及「師長休息室」。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2.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抽題時間張貼於休息室內，請務必確認自己抽題時間。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3.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選手休息室內可用自己準備的文稿練習。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4.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參賽學校人員至多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3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人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(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含指導教師、帶隊教師及家長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)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可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    至「師長休息室」休息等候。</a:t>
            </a:r>
            <a:endParaRPr lang="en-US" altLang="zh-TW" sz="4400" dirty="0">
              <a:solidFill>
                <a:schemeClr val="accent6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</p:txBody>
      </p:sp>
    </p:spTree>
    <p:extLst>
      <p:ext uri="{BB962C8B-B14F-4D97-AF65-F5344CB8AC3E}">
        <p14:creationId xmlns:p14="http://schemas.microsoft.com/office/powerpoint/2010/main" val="375709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781758" y="7118746"/>
            <a:ext cx="4370963" cy="4370963"/>
          </a:xfrm>
          <a:custGeom>
            <a:avLst/>
            <a:gdLst/>
            <a:ahLst/>
            <a:cxnLst/>
            <a:rect l="l" t="t" r="r" b="b"/>
            <a:pathLst>
              <a:path w="4370963" h="4370963">
                <a:moveTo>
                  <a:pt x="0" y="0"/>
                </a:moveTo>
                <a:lnTo>
                  <a:pt x="4370964" y="0"/>
                </a:lnTo>
                <a:lnTo>
                  <a:pt x="4370964" y="4370963"/>
                </a:lnTo>
                <a:lnTo>
                  <a:pt x="0" y="4370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6903308" y="-145072"/>
            <a:ext cx="1953238" cy="1953238"/>
          </a:xfrm>
          <a:custGeom>
            <a:avLst/>
            <a:gdLst/>
            <a:ahLst/>
            <a:cxnLst/>
            <a:rect l="l" t="t" r="r" b="b"/>
            <a:pathLst>
              <a:path w="1953238" h="1953238">
                <a:moveTo>
                  <a:pt x="0" y="0"/>
                </a:moveTo>
                <a:lnTo>
                  <a:pt x="1953238" y="0"/>
                </a:lnTo>
                <a:lnTo>
                  <a:pt x="1953238" y="1953238"/>
                </a:lnTo>
                <a:lnTo>
                  <a:pt x="0" y="1953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686679" y="605506"/>
            <a:ext cx="855724" cy="846389"/>
          </a:xfrm>
          <a:custGeom>
            <a:avLst/>
            <a:gdLst/>
            <a:ahLst/>
            <a:cxnLst/>
            <a:rect l="l" t="t" r="r" b="b"/>
            <a:pathLst>
              <a:path w="855724" h="846389">
                <a:moveTo>
                  <a:pt x="0" y="0"/>
                </a:moveTo>
                <a:lnTo>
                  <a:pt x="855724" y="0"/>
                </a:lnTo>
                <a:lnTo>
                  <a:pt x="855724" y="846388"/>
                </a:lnTo>
                <a:lnTo>
                  <a:pt x="0" y="846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2524985" y="8512173"/>
            <a:ext cx="1907090" cy="1886286"/>
          </a:xfrm>
          <a:custGeom>
            <a:avLst/>
            <a:gdLst/>
            <a:ahLst/>
            <a:cxnLst/>
            <a:rect l="l" t="t" r="r" b="b"/>
            <a:pathLst>
              <a:path w="1907090" h="1886286">
                <a:moveTo>
                  <a:pt x="0" y="0"/>
                </a:moveTo>
                <a:lnTo>
                  <a:pt x="1907090" y="0"/>
                </a:lnTo>
                <a:lnTo>
                  <a:pt x="1907090" y="1886286"/>
                </a:lnTo>
                <a:lnTo>
                  <a:pt x="0" y="1886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5752613" y="9258300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1150561"/>
                </a:moveTo>
                <a:lnTo>
                  <a:pt x="1506687" y="1150561"/>
                </a:lnTo>
                <a:lnTo>
                  <a:pt x="1506687" y="0"/>
                </a:lnTo>
                <a:lnTo>
                  <a:pt x="0" y="0"/>
                </a:lnTo>
                <a:lnTo>
                  <a:pt x="0" y="115056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75356" y="-121861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0"/>
                </a:moveTo>
                <a:lnTo>
                  <a:pt x="1506688" y="0"/>
                </a:lnTo>
                <a:lnTo>
                  <a:pt x="1506688" y="1150561"/>
                </a:lnTo>
                <a:lnTo>
                  <a:pt x="0" y="1150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50114B2B-0FBE-484C-8D16-6AE9934B4312}"/>
              </a:ext>
            </a:extLst>
          </p:cNvPr>
          <p:cNvSpPr txBox="1"/>
          <p:nvPr/>
        </p:nvSpPr>
        <p:spPr>
          <a:xfrm>
            <a:off x="2531843" y="769670"/>
            <a:ext cx="594444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zh-TW" altLang="en-US" sz="7200" dirty="0">
                <a:solidFill>
                  <a:srgbClr val="0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Hero"/>
                <a:sym typeface="Hero"/>
              </a:rPr>
              <a:t>比賽流程</a:t>
            </a:r>
            <a:endParaRPr lang="en-US" sz="7200" dirty="0">
              <a:solidFill>
                <a:srgbClr val="00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Hero"/>
              <a:sym typeface="Hero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350DB00C-8A70-4D45-B7F0-7F41B627C50A}"/>
              </a:ext>
            </a:extLst>
          </p:cNvPr>
          <p:cNvSpPr txBox="1"/>
          <p:nvPr/>
        </p:nvSpPr>
        <p:spPr>
          <a:xfrm>
            <a:off x="2542476" y="2021897"/>
            <a:ext cx="8658924" cy="116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080"/>
              </a:lnSpc>
              <a:spcBef>
                <a:spcPct val="0"/>
              </a:spcBef>
            </a:pPr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Hero"/>
                <a:sym typeface="Hero"/>
              </a:rPr>
              <a:t>抽籤</a:t>
            </a:r>
            <a:r>
              <a:rPr lang="en-US" altLang="zh-TW" sz="6000" dirty="0">
                <a:solidFill>
                  <a:schemeClr val="accent6">
                    <a:lumMod val="75000"/>
                  </a:schemeClr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Hero"/>
                <a:sym typeface="Hero"/>
              </a:rPr>
              <a:t>&amp;</a:t>
            </a:r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Hero"/>
                <a:sym typeface="Hero"/>
              </a:rPr>
              <a:t>準備室 </a:t>
            </a:r>
            <a:r>
              <a:rPr lang="en-US" altLang="zh-TW" sz="6000" dirty="0">
                <a:solidFill>
                  <a:schemeClr val="accent6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Hero"/>
                <a:sym typeface="Hero"/>
              </a:rPr>
              <a:t>&gt;&gt;</a:t>
            </a:r>
            <a:r>
              <a:rPr lang="zh-TW" altLang="en-US" sz="6000" dirty="0">
                <a:solidFill>
                  <a:schemeClr val="accent6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Hero"/>
                <a:sym typeface="Hero"/>
              </a:rPr>
              <a:t> 比賽會場</a:t>
            </a:r>
            <a:endParaRPr lang="en-US" sz="6000" dirty="0">
              <a:solidFill>
                <a:schemeClr val="accent6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Hero"/>
              <a:sym typeface="Hero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3B324E8-C09A-4125-B35E-039877D4A876}"/>
              </a:ext>
            </a:extLst>
          </p:cNvPr>
          <p:cNvSpPr/>
          <p:nvPr/>
        </p:nvSpPr>
        <p:spPr>
          <a:xfrm>
            <a:off x="2542476" y="3390900"/>
            <a:ext cx="1440067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【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抽籤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&amp;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準備室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】</a:t>
            </a: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1.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抽題後請使用現場提供文稿練習，準備室現場備有選手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    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應賽物品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(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包含鉛筆、橡皮擦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)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，參賽學生不得攜帶任何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    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資料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(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包含電子字典、智慧手錶、手機等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3C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電子產品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)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，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    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違者扣總平均分數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2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分。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2.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準備時間餘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3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分鐘時前往比賽會場預備區等候。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</p:txBody>
      </p:sp>
    </p:spTree>
    <p:extLst>
      <p:ext uri="{BB962C8B-B14F-4D97-AF65-F5344CB8AC3E}">
        <p14:creationId xmlns:p14="http://schemas.microsoft.com/office/powerpoint/2010/main" val="414412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781758" y="7118746"/>
            <a:ext cx="4370963" cy="4370963"/>
          </a:xfrm>
          <a:custGeom>
            <a:avLst/>
            <a:gdLst/>
            <a:ahLst/>
            <a:cxnLst/>
            <a:rect l="l" t="t" r="r" b="b"/>
            <a:pathLst>
              <a:path w="4370963" h="4370963">
                <a:moveTo>
                  <a:pt x="0" y="0"/>
                </a:moveTo>
                <a:lnTo>
                  <a:pt x="4370964" y="0"/>
                </a:lnTo>
                <a:lnTo>
                  <a:pt x="4370964" y="4370963"/>
                </a:lnTo>
                <a:lnTo>
                  <a:pt x="0" y="4370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6903308" y="-145072"/>
            <a:ext cx="1953238" cy="1953238"/>
          </a:xfrm>
          <a:custGeom>
            <a:avLst/>
            <a:gdLst/>
            <a:ahLst/>
            <a:cxnLst/>
            <a:rect l="l" t="t" r="r" b="b"/>
            <a:pathLst>
              <a:path w="1953238" h="1953238">
                <a:moveTo>
                  <a:pt x="0" y="0"/>
                </a:moveTo>
                <a:lnTo>
                  <a:pt x="1953238" y="0"/>
                </a:lnTo>
                <a:lnTo>
                  <a:pt x="1953238" y="1953238"/>
                </a:lnTo>
                <a:lnTo>
                  <a:pt x="0" y="1953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686679" y="605506"/>
            <a:ext cx="855724" cy="846389"/>
          </a:xfrm>
          <a:custGeom>
            <a:avLst/>
            <a:gdLst/>
            <a:ahLst/>
            <a:cxnLst/>
            <a:rect l="l" t="t" r="r" b="b"/>
            <a:pathLst>
              <a:path w="855724" h="846389">
                <a:moveTo>
                  <a:pt x="0" y="0"/>
                </a:moveTo>
                <a:lnTo>
                  <a:pt x="855724" y="0"/>
                </a:lnTo>
                <a:lnTo>
                  <a:pt x="855724" y="846388"/>
                </a:lnTo>
                <a:lnTo>
                  <a:pt x="0" y="846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2524985" y="8512173"/>
            <a:ext cx="1907090" cy="1886286"/>
          </a:xfrm>
          <a:custGeom>
            <a:avLst/>
            <a:gdLst/>
            <a:ahLst/>
            <a:cxnLst/>
            <a:rect l="l" t="t" r="r" b="b"/>
            <a:pathLst>
              <a:path w="1907090" h="1886286">
                <a:moveTo>
                  <a:pt x="0" y="0"/>
                </a:moveTo>
                <a:lnTo>
                  <a:pt x="1907090" y="0"/>
                </a:lnTo>
                <a:lnTo>
                  <a:pt x="1907090" y="1886286"/>
                </a:lnTo>
                <a:lnTo>
                  <a:pt x="0" y="1886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5752613" y="9258300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1150561"/>
                </a:moveTo>
                <a:lnTo>
                  <a:pt x="1506687" y="1150561"/>
                </a:lnTo>
                <a:lnTo>
                  <a:pt x="1506687" y="0"/>
                </a:lnTo>
                <a:lnTo>
                  <a:pt x="0" y="0"/>
                </a:lnTo>
                <a:lnTo>
                  <a:pt x="0" y="115056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75356" y="-121861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0"/>
                </a:moveTo>
                <a:lnTo>
                  <a:pt x="1506688" y="0"/>
                </a:lnTo>
                <a:lnTo>
                  <a:pt x="1506688" y="1150561"/>
                </a:lnTo>
                <a:lnTo>
                  <a:pt x="0" y="1150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50114B2B-0FBE-484C-8D16-6AE9934B4312}"/>
              </a:ext>
            </a:extLst>
          </p:cNvPr>
          <p:cNvSpPr txBox="1"/>
          <p:nvPr/>
        </p:nvSpPr>
        <p:spPr>
          <a:xfrm>
            <a:off x="2531843" y="769670"/>
            <a:ext cx="594444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zh-TW" altLang="en-US" sz="7200" dirty="0">
                <a:solidFill>
                  <a:srgbClr val="0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Hero"/>
                <a:sym typeface="Hero"/>
              </a:rPr>
              <a:t>比賽流程</a:t>
            </a:r>
            <a:endParaRPr lang="en-US" sz="7200" dirty="0">
              <a:solidFill>
                <a:srgbClr val="00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Hero"/>
              <a:sym typeface="Hero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350DB00C-8A70-4D45-B7F0-7F41B627C50A}"/>
              </a:ext>
            </a:extLst>
          </p:cNvPr>
          <p:cNvSpPr txBox="1"/>
          <p:nvPr/>
        </p:nvSpPr>
        <p:spPr>
          <a:xfrm>
            <a:off x="2542476" y="2021897"/>
            <a:ext cx="8430324" cy="116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080"/>
              </a:lnSpc>
              <a:spcBef>
                <a:spcPct val="0"/>
              </a:spcBef>
            </a:pPr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Hero"/>
                <a:sym typeface="Hero"/>
              </a:rPr>
              <a:t>比賽會場</a:t>
            </a:r>
            <a:endParaRPr lang="en-US" sz="6000" dirty="0">
              <a:solidFill>
                <a:schemeClr val="accent6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Hero"/>
              <a:sym typeface="Hero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3B324E8-C09A-4125-B35E-039877D4A876}"/>
              </a:ext>
            </a:extLst>
          </p:cNvPr>
          <p:cNvSpPr/>
          <p:nvPr/>
        </p:nvSpPr>
        <p:spPr>
          <a:xfrm>
            <a:off x="2542476" y="3390900"/>
            <a:ext cx="1471682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1.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比賽會場內請保持現場肅靜，不得與其他競賽員交談，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    以免影響他人演出，違者扣總平均分數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1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分。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2.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比賽不開放觀賽，比賽現場錄像會以雲端方式提供給本次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    參賽學校。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3.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比賽文稿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(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含資料夾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)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統一由現場提供，不得標示劃記。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4.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下台後先歸還文稿後再離場。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</p:txBody>
      </p:sp>
    </p:spTree>
    <p:extLst>
      <p:ext uri="{BB962C8B-B14F-4D97-AF65-F5344CB8AC3E}">
        <p14:creationId xmlns:p14="http://schemas.microsoft.com/office/powerpoint/2010/main" val="243431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21299" y="-1782690"/>
            <a:ext cx="3565380" cy="3565380"/>
          </a:xfrm>
          <a:custGeom>
            <a:avLst/>
            <a:gdLst/>
            <a:ahLst/>
            <a:cxnLst/>
            <a:rect l="l" t="t" r="r" b="b"/>
            <a:pathLst>
              <a:path w="3565380" h="3565380">
                <a:moveTo>
                  <a:pt x="0" y="0"/>
                </a:moveTo>
                <a:lnTo>
                  <a:pt x="3565380" y="0"/>
                </a:lnTo>
                <a:lnTo>
                  <a:pt x="3565380" y="3565380"/>
                </a:lnTo>
                <a:lnTo>
                  <a:pt x="0" y="3565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08213" y="8238988"/>
            <a:ext cx="2872150" cy="2872150"/>
          </a:xfrm>
          <a:custGeom>
            <a:avLst/>
            <a:gdLst/>
            <a:ahLst/>
            <a:cxnLst/>
            <a:rect l="l" t="t" r="r" b="b"/>
            <a:pathLst>
              <a:path w="2872150" h="2872150">
                <a:moveTo>
                  <a:pt x="0" y="0"/>
                </a:moveTo>
                <a:lnTo>
                  <a:pt x="2872150" y="0"/>
                </a:lnTo>
                <a:lnTo>
                  <a:pt x="2872150" y="2872150"/>
                </a:lnTo>
                <a:lnTo>
                  <a:pt x="0" y="2872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06406" y="8238988"/>
            <a:ext cx="1506687" cy="2374435"/>
          </a:xfrm>
          <a:custGeom>
            <a:avLst/>
            <a:gdLst/>
            <a:ahLst/>
            <a:cxnLst/>
            <a:rect l="l" t="t" r="r" b="b"/>
            <a:pathLst>
              <a:path w="1506687" h="2374435">
                <a:moveTo>
                  <a:pt x="0" y="0"/>
                </a:moveTo>
                <a:lnTo>
                  <a:pt x="1506687" y="0"/>
                </a:lnTo>
                <a:lnTo>
                  <a:pt x="1506687" y="2374435"/>
                </a:lnTo>
                <a:lnTo>
                  <a:pt x="0" y="23744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16686679" y="9099782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1150561"/>
                </a:moveTo>
                <a:lnTo>
                  <a:pt x="1506687" y="1150561"/>
                </a:lnTo>
                <a:lnTo>
                  <a:pt x="1506687" y="0"/>
                </a:lnTo>
                <a:lnTo>
                  <a:pt x="0" y="0"/>
                </a:lnTo>
                <a:lnTo>
                  <a:pt x="0" y="115056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33134" y="-1035141"/>
            <a:ext cx="1907090" cy="1886286"/>
          </a:xfrm>
          <a:custGeom>
            <a:avLst/>
            <a:gdLst/>
            <a:ahLst/>
            <a:cxnLst/>
            <a:rect l="l" t="t" r="r" b="b"/>
            <a:pathLst>
              <a:path w="1907090" h="1886286">
                <a:moveTo>
                  <a:pt x="0" y="0"/>
                </a:moveTo>
                <a:lnTo>
                  <a:pt x="1907090" y="0"/>
                </a:lnTo>
                <a:lnTo>
                  <a:pt x="1907090" y="1886286"/>
                </a:lnTo>
                <a:lnTo>
                  <a:pt x="0" y="18862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4746AE6-D34E-4EFF-B9D9-16195DCBAA64}"/>
              </a:ext>
            </a:extLst>
          </p:cNvPr>
          <p:cNvSpPr/>
          <p:nvPr/>
        </p:nvSpPr>
        <p:spPr>
          <a:xfrm>
            <a:off x="1917566" y="3493048"/>
            <a:ext cx="9315371" cy="330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語音</a:t>
            </a:r>
            <a:r>
              <a:rPr lang="en-US" altLang="zh-TW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(</a:t>
            </a:r>
            <a:r>
              <a:rPr lang="zh-TW" altLang="en-US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發音與流暢度</a:t>
            </a:r>
            <a:r>
              <a:rPr lang="en-US" altLang="zh-TW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)</a:t>
            </a:r>
            <a:r>
              <a:rPr lang="zh-TW" altLang="en-US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：</a:t>
            </a:r>
            <a:r>
              <a:rPr lang="en-US" altLang="zh-TW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45%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聲情</a:t>
            </a:r>
            <a:r>
              <a:rPr lang="en-US" altLang="zh-TW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(</a:t>
            </a:r>
            <a:r>
              <a:rPr lang="zh-TW" altLang="en-US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語調</a:t>
            </a:r>
            <a:r>
              <a:rPr lang="en-US" altLang="zh-TW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)</a:t>
            </a:r>
            <a:r>
              <a:rPr lang="zh-TW" altLang="en-US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：</a:t>
            </a:r>
            <a:r>
              <a:rPr lang="en-US" altLang="zh-TW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45%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臺風</a:t>
            </a:r>
            <a:r>
              <a:rPr lang="en-US" altLang="zh-TW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(</a:t>
            </a:r>
            <a:r>
              <a:rPr lang="zh-TW" altLang="en-US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儀容、態度與表情</a:t>
            </a:r>
            <a:r>
              <a:rPr lang="en-US" altLang="zh-TW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)</a:t>
            </a:r>
            <a:r>
              <a:rPr lang="zh-TW" altLang="en-US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：</a:t>
            </a:r>
            <a:r>
              <a:rPr lang="en-US" altLang="zh-TW" sz="48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10%</a:t>
            </a:r>
            <a:endParaRPr lang="zh-TW" altLang="en-US" sz="4800" dirty="0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11CA2456-1BB5-438C-A580-27BAC306F12F}"/>
              </a:ext>
            </a:extLst>
          </p:cNvPr>
          <p:cNvSpPr/>
          <p:nvPr/>
        </p:nvSpPr>
        <p:spPr>
          <a:xfrm>
            <a:off x="0" y="1752316"/>
            <a:ext cx="855724" cy="846389"/>
          </a:xfrm>
          <a:custGeom>
            <a:avLst/>
            <a:gdLst/>
            <a:ahLst/>
            <a:cxnLst/>
            <a:rect l="l" t="t" r="r" b="b"/>
            <a:pathLst>
              <a:path w="855724" h="846389">
                <a:moveTo>
                  <a:pt x="0" y="0"/>
                </a:moveTo>
                <a:lnTo>
                  <a:pt x="855724" y="0"/>
                </a:lnTo>
                <a:lnTo>
                  <a:pt x="855724" y="846388"/>
                </a:lnTo>
                <a:lnTo>
                  <a:pt x="0" y="8463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F0CCF8A-4CCA-45AD-9A83-184CBD7C68F6}"/>
              </a:ext>
            </a:extLst>
          </p:cNvPr>
          <p:cNvSpPr txBox="1"/>
          <p:nvPr/>
        </p:nvSpPr>
        <p:spPr>
          <a:xfrm>
            <a:off x="1889213" y="1562100"/>
            <a:ext cx="5944442" cy="1208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zh-TW" altLang="en-US" sz="7200" dirty="0">
                <a:solidFill>
                  <a:srgbClr val="00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Hero"/>
                <a:sym typeface="Hero"/>
              </a:rPr>
              <a:t>評分標準</a:t>
            </a:r>
            <a:endParaRPr lang="en-US" altLang="zh-TW" sz="7200" dirty="0">
              <a:solidFill>
                <a:srgbClr val="000000"/>
              </a:solidFill>
              <a:latin typeface="源泉圓體 M" panose="020B0600000000000000" pitchFamily="34" charset="-120"/>
              <a:ea typeface="源泉圓體 M" panose="020B0600000000000000" pitchFamily="34" charset="-120"/>
              <a:cs typeface="Hero"/>
              <a:sym typeface="Hero"/>
            </a:endParaRPr>
          </a:p>
        </p:txBody>
      </p:sp>
    </p:spTree>
    <p:extLst>
      <p:ext uri="{BB962C8B-B14F-4D97-AF65-F5344CB8AC3E}">
        <p14:creationId xmlns:p14="http://schemas.microsoft.com/office/powerpoint/2010/main" val="282612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21299" y="-1782690"/>
            <a:ext cx="3565380" cy="3565380"/>
          </a:xfrm>
          <a:custGeom>
            <a:avLst/>
            <a:gdLst/>
            <a:ahLst/>
            <a:cxnLst/>
            <a:rect l="l" t="t" r="r" b="b"/>
            <a:pathLst>
              <a:path w="3565380" h="3565380">
                <a:moveTo>
                  <a:pt x="0" y="0"/>
                </a:moveTo>
                <a:lnTo>
                  <a:pt x="3565380" y="0"/>
                </a:lnTo>
                <a:lnTo>
                  <a:pt x="3565380" y="3565380"/>
                </a:lnTo>
                <a:lnTo>
                  <a:pt x="0" y="3565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08213" y="8238988"/>
            <a:ext cx="2872150" cy="2872150"/>
          </a:xfrm>
          <a:custGeom>
            <a:avLst/>
            <a:gdLst/>
            <a:ahLst/>
            <a:cxnLst/>
            <a:rect l="l" t="t" r="r" b="b"/>
            <a:pathLst>
              <a:path w="2872150" h="2872150">
                <a:moveTo>
                  <a:pt x="0" y="0"/>
                </a:moveTo>
                <a:lnTo>
                  <a:pt x="2872150" y="0"/>
                </a:lnTo>
                <a:lnTo>
                  <a:pt x="2872150" y="2872150"/>
                </a:lnTo>
                <a:lnTo>
                  <a:pt x="0" y="2872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06406" y="8238988"/>
            <a:ext cx="1506687" cy="2374435"/>
          </a:xfrm>
          <a:custGeom>
            <a:avLst/>
            <a:gdLst/>
            <a:ahLst/>
            <a:cxnLst/>
            <a:rect l="l" t="t" r="r" b="b"/>
            <a:pathLst>
              <a:path w="1506687" h="2374435">
                <a:moveTo>
                  <a:pt x="0" y="0"/>
                </a:moveTo>
                <a:lnTo>
                  <a:pt x="1506687" y="0"/>
                </a:lnTo>
                <a:lnTo>
                  <a:pt x="1506687" y="2374435"/>
                </a:lnTo>
                <a:lnTo>
                  <a:pt x="0" y="23744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16686679" y="9099782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1150561"/>
                </a:moveTo>
                <a:lnTo>
                  <a:pt x="1506687" y="1150561"/>
                </a:lnTo>
                <a:lnTo>
                  <a:pt x="1506687" y="0"/>
                </a:lnTo>
                <a:lnTo>
                  <a:pt x="0" y="0"/>
                </a:lnTo>
                <a:lnTo>
                  <a:pt x="0" y="115056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33134" y="-1035141"/>
            <a:ext cx="1907090" cy="1886286"/>
          </a:xfrm>
          <a:custGeom>
            <a:avLst/>
            <a:gdLst/>
            <a:ahLst/>
            <a:cxnLst/>
            <a:rect l="l" t="t" r="r" b="b"/>
            <a:pathLst>
              <a:path w="1907090" h="1886286">
                <a:moveTo>
                  <a:pt x="0" y="0"/>
                </a:moveTo>
                <a:lnTo>
                  <a:pt x="1907090" y="0"/>
                </a:lnTo>
                <a:lnTo>
                  <a:pt x="1907090" y="1886286"/>
                </a:lnTo>
                <a:lnTo>
                  <a:pt x="0" y="18862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F89BFD3-9675-490B-897D-19DE357ED74C}"/>
              </a:ext>
            </a:extLst>
          </p:cNvPr>
          <p:cNvSpPr/>
          <p:nvPr/>
        </p:nvSpPr>
        <p:spPr>
          <a:xfrm>
            <a:off x="1846216" y="4360630"/>
            <a:ext cx="148404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源泉圓體 R" panose="020B0500000000000000" pitchFamily="34" charset="-120"/>
                <a:ea typeface="源泉圓體 R" panose="020B0500000000000000" pitchFamily="34" charset="-120"/>
              </a:rPr>
              <a:t>文稿中提及</a:t>
            </a:r>
            <a:r>
              <a:rPr lang="en-US" altLang="zh-TW" sz="4400" dirty="0">
                <a:latin typeface="源泉圓體 R" panose="020B0500000000000000" pitchFamily="34" charset="-120"/>
                <a:ea typeface="源泉圓體 R" panose="020B0500000000000000" pitchFamily="34" charset="-120"/>
              </a:rPr>
              <a:t>『</a:t>
            </a:r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地名</a:t>
            </a:r>
            <a:r>
              <a:rPr lang="en-US" altLang="zh-TW" sz="4400" dirty="0">
                <a:latin typeface="源泉圓體 R" panose="020B0500000000000000" pitchFamily="34" charset="-120"/>
                <a:ea typeface="源泉圓體 R" panose="020B0500000000000000" pitchFamily="34" charset="-120"/>
              </a:rPr>
              <a:t>』</a:t>
            </a:r>
            <a:r>
              <a:rPr lang="zh-TW" altLang="en-US" sz="4400" dirty="0">
                <a:latin typeface="源泉圓體 R" panose="020B0500000000000000" pitchFamily="34" charset="-120"/>
                <a:ea typeface="源泉圓體 R" panose="020B0500000000000000" pitchFamily="34" charset="-120"/>
              </a:rPr>
              <a:t>處，使用一般常見拼音或中文發音方式朗讀皆可。</a:t>
            </a:r>
            <a:endParaRPr lang="en-US" altLang="zh-TW" sz="4400" dirty="0">
              <a:latin typeface="源泉圓體 R" panose="020B0500000000000000" pitchFamily="34" charset="-120"/>
              <a:ea typeface="源泉圓體 R" panose="020B0500000000000000" pitchFamily="34" charset="-120"/>
            </a:endParaRP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5400" dirty="0">
                <a:latin typeface="源泉圓體 R" panose="020B0500000000000000" pitchFamily="34" charset="-120"/>
                <a:ea typeface="源泉圓體 R" panose="020B0500000000000000" pitchFamily="34" charset="-120"/>
              </a:rPr>
              <a:t>時間到而未朗讀完文稿不會扣分！</a:t>
            </a:r>
            <a:endParaRPr lang="zh-TW" altLang="en-US" sz="4400" dirty="0">
              <a:latin typeface="源泉圓體 R" panose="020B0500000000000000" pitchFamily="34" charset="-120"/>
              <a:ea typeface="源泉圓體 R" panose="020B0500000000000000" pitchFamily="34" charset="-12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B8B3AD6-FAE1-44A4-8444-34D2BA524140}"/>
              </a:ext>
            </a:extLst>
          </p:cNvPr>
          <p:cNvSpPr/>
          <p:nvPr/>
        </p:nvSpPr>
        <p:spPr>
          <a:xfrm>
            <a:off x="0" y="1752316"/>
            <a:ext cx="855724" cy="846389"/>
          </a:xfrm>
          <a:custGeom>
            <a:avLst/>
            <a:gdLst/>
            <a:ahLst/>
            <a:cxnLst/>
            <a:rect l="l" t="t" r="r" b="b"/>
            <a:pathLst>
              <a:path w="855724" h="846389">
                <a:moveTo>
                  <a:pt x="0" y="0"/>
                </a:moveTo>
                <a:lnTo>
                  <a:pt x="855724" y="0"/>
                </a:lnTo>
                <a:lnTo>
                  <a:pt x="855724" y="846388"/>
                </a:lnTo>
                <a:lnTo>
                  <a:pt x="0" y="8463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9DA2C0-340F-4E14-B176-55B135850459}"/>
              </a:ext>
            </a:extLst>
          </p:cNvPr>
          <p:cNvSpPr txBox="1"/>
          <p:nvPr/>
        </p:nvSpPr>
        <p:spPr>
          <a:xfrm>
            <a:off x="1889213" y="1562100"/>
            <a:ext cx="5944442" cy="1208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zh-TW" altLang="en-US" sz="7200" dirty="0">
                <a:solidFill>
                  <a:srgbClr val="00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Hero"/>
                <a:sym typeface="Hero"/>
              </a:rPr>
              <a:t>注意事項</a:t>
            </a:r>
            <a:endParaRPr lang="en-US" sz="7200" dirty="0">
              <a:solidFill>
                <a:srgbClr val="000000"/>
              </a:solidFill>
              <a:latin typeface="源泉圓體 M" panose="020B0600000000000000" pitchFamily="34" charset="-120"/>
              <a:ea typeface="源泉圓體 M" panose="020B0600000000000000" pitchFamily="34" charset="-120"/>
              <a:cs typeface="Hero"/>
              <a:sym typeface="Hero"/>
            </a:endParaRPr>
          </a:p>
        </p:txBody>
      </p:sp>
    </p:spTree>
    <p:extLst>
      <p:ext uri="{BB962C8B-B14F-4D97-AF65-F5344CB8AC3E}">
        <p14:creationId xmlns:p14="http://schemas.microsoft.com/office/powerpoint/2010/main" val="167786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21299" y="-1782690"/>
            <a:ext cx="3565380" cy="3565380"/>
          </a:xfrm>
          <a:custGeom>
            <a:avLst/>
            <a:gdLst/>
            <a:ahLst/>
            <a:cxnLst/>
            <a:rect l="l" t="t" r="r" b="b"/>
            <a:pathLst>
              <a:path w="3565380" h="3565380">
                <a:moveTo>
                  <a:pt x="0" y="0"/>
                </a:moveTo>
                <a:lnTo>
                  <a:pt x="3565380" y="0"/>
                </a:lnTo>
                <a:lnTo>
                  <a:pt x="3565380" y="3565380"/>
                </a:lnTo>
                <a:lnTo>
                  <a:pt x="0" y="3565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08213" y="8238988"/>
            <a:ext cx="2872150" cy="2872150"/>
          </a:xfrm>
          <a:custGeom>
            <a:avLst/>
            <a:gdLst/>
            <a:ahLst/>
            <a:cxnLst/>
            <a:rect l="l" t="t" r="r" b="b"/>
            <a:pathLst>
              <a:path w="2872150" h="2872150">
                <a:moveTo>
                  <a:pt x="0" y="0"/>
                </a:moveTo>
                <a:lnTo>
                  <a:pt x="2872150" y="0"/>
                </a:lnTo>
                <a:lnTo>
                  <a:pt x="2872150" y="2872150"/>
                </a:lnTo>
                <a:lnTo>
                  <a:pt x="0" y="2872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06406" y="8238988"/>
            <a:ext cx="1506687" cy="2374435"/>
          </a:xfrm>
          <a:custGeom>
            <a:avLst/>
            <a:gdLst/>
            <a:ahLst/>
            <a:cxnLst/>
            <a:rect l="l" t="t" r="r" b="b"/>
            <a:pathLst>
              <a:path w="1506687" h="2374435">
                <a:moveTo>
                  <a:pt x="0" y="0"/>
                </a:moveTo>
                <a:lnTo>
                  <a:pt x="1506687" y="0"/>
                </a:lnTo>
                <a:lnTo>
                  <a:pt x="1506687" y="2374435"/>
                </a:lnTo>
                <a:lnTo>
                  <a:pt x="0" y="23744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16686679" y="9099782"/>
            <a:ext cx="1506687" cy="1150561"/>
          </a:xfrm>
          <a:custGeom>
            <a:avLst/>
            <a:gdLst/>
            <a:ahLst/>
            <a:cxnLst/>
            <a:rect l="l" t="t" r="r" b="b"/>
            <a:pathLst>
              <a:path w="1506687" h="1150561">
                <a:moveTo>
                  <a:pt x="0" y="1150561"/>
                </a:moveTo>
                <a:lnTo>
                  <a:pt x="1506687" y="1150561"/>
                </a:lnTo>
                <a:lnTo>
                  <a:pt x="1506687" y="0"/>
                </a:lnTo>
                <a:lnTo>
                  <a:pt x="0" y="0"/>
                </a:lnTo>
                <a:lnTo>
                  <a:pt x="0" y="115056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1752316"/>
            <a:ext cx="855724" cy="846389"/>
          </a:xfrm>
          <a:custGeom>
            <a:avLst/>
            <a:gdLst/>
            <a:ahLst/>
            <a:cxnLst/>
            <a:rect l="l" t="t" r="r" b="b"/>
            <a:pathLst>
              <a:path w="855724" h="846389">
                <a:moveTo>
                  <a:pt x="0" y="0"/>
                </a:moveTo>
                <a:lnTo>
                  <a:pt x="855724" y="0"/>
                </a:lnTo>
                <a:lnTo>
                  <a:pt x="855724" y="846388"/>
                </a:lnTo>
                <a:lnTo>
                  <a:pt x="0" y="8463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33134" y="-1035141"/>
            <a:ext cx="1907090" cy="1886286"/>
          </a:xfrm>
          <a:custGeom>
            <a:avLst/>
            <a:gdLst/>
            <a:ahLst/>
            <a:cxnLst/>
            <a:rect l="l" t="t" r="r" b="b"/>
            <a:pathLst>
              <a:path w="1907090" h="1886286">
                <a:moveTo>
                  <a:pt x="0" y="0"/>
                </a:moveTo>
                <a:lnTo>
                  <a:pt x="1907090" y="0"/>
                </a:lnTo>
                <a:lnTo>
                  <a:pt x="1907090" y="1886286"/>
                </a:lnTo>
                <a:lnTo>
                  <a:pt x="0" y="18862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89213" y="1562100"/>
            <a:ext cx="5944442" cy="1208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zh-TW" altLang="en-US" sz="7200" dirty="0">
                <a:solidFill>
                  <a:srgbClr val="00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Hero"/>
                <a:sym typeface="Hero"/>
              </a:rPr>
              <a:t>注意事項</a:t>
            </a:r>
            <a:endParaRPr lang="en-US" sz="7200" dirty="0">
              <a:solidFill>
                <a:srgbClr val="000000"/>
              </a:solidFill>
              <a:latin typeface="源泉圓體 M" panose="020B0600000000000000" pitchFamily="34" charset="-120"/>
              <a:ea typeface="源泉圓體 M" panose="020B0600000000000000" pitchFamily="34" charset="-120"/>
              <a:cs typeface="Hero"/>
              <a:sym typeface="Hero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4746AE6-D34E-4EFF-B9D9-16195DCBAA64}"/>
              </a:ext>
            </a:extLst>
          </p:cNvPr>
          <p:cNvSpPr/>
          <p:nvPr/>
        </p:nvSpPr>
        <p:spPr>
          <a:xfrm>
            <a:off x="1861760" y="3262639"/>
            <a:ext cx="1482274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1.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比賽時，唱名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3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Opun Bold"/>
              </a:rPr>
              <a:t>次未到視同棄權。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Opun Bold"/>
            </a:endParaRPr>
          </a:p>
          <a:p>
            <a:pPr algn="just"/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2.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計時方式：參賽者就定位後開口即計時，如超過</a:t>
            </a: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1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分鐘未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Wingdings" panose="05000000000000000000" pitchFamily="2" charset="2"/>
            </a:endParaRPr>
          </a:p>
          <a:p>
            <a:pPr algn="just">
              <a:spcAft>
                <a:spcPts val="1200"/>
              </a:spcAft>
            </a:pPr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    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開始，以棄權論。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Wingdings" panose="05000000000000000000" pitchFamily="2" charset="2"/>
            </a:endParaRPr>
          </a:p>
          <a:p>
            <a:pPr algn="just"/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3.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上台時需朗誦文稿題目，但不得表明代表之學校及姓名</a:t>
            </a:r>
            <a:r>
              <a:rPr lang="en-US" altLang="zh-TW" sz="4400" dirty="0">
                <a:solidFill>
                  <a:schemeClr val="accent6">
                    <a:lumMod val="75000"/>
                  </a:schemeClr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(</a:t>
            </a:r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建</a:t>
            </a:r>
            <a:endParaRPr lang="en-US" altLang="zh-TW" sz="4400" dirty="0">
              <a:solidFill>
                <a:schemeClr val="accent6">
                  <a:lumMod val="75000"/>
                </a:schemeClr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Wingdings" panose="05000000000000000000" pitchFamily="2" charset="2"/>
            </a:endParaRPr>
          </a:p>
          <a:p>
            <a:pPr algn="just">
              <a:spcAft>
                <a:spcPts val="1200"/>
              </a:spcAft>
            </a:pPr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    議以參賽序號代表</a:t>
            </a:r>
            <a:r>
              <a:rPr lang="en-US" altLang="zh-TW" sz="4400" dirty="0">
                <a:solidFill>
                  <a:schemeClr val="accent6">
                    <a:lumMod val="75000"/>
                  </a:schemeClr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)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，違者其競賽成績以零分計算。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Wingdings" panose="05000000000000000000" pitchFamily="2" charset="2"/>
            </a:endParaRPr>
          </a:p>
          <a:p>
            <a:pPr algn="just"/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4.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為求公平原則，參賽者應穿著不含中英文校名、校徽標示、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Wingdings" panose="05000000000000000000" pitchFamily="2" charset="2"/>
            </a:endParaRPr>
          </a:p>
          <a:p>
            <a:pPr algn="just"/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    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姓名或可供辨識身分之服裝入場，違者其競賽成績以零分</a:t>
            </a:r>
            <a:endParaRPr lang="en-US" altLang="zh-TW" sz="4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  <a:cs typeface="Opun Bold"/>
              <a:sym typeface="Wingdings" panose="05000000000000000000" pitchFamily="2" charset="2"/>
            </a:endParaRPr>
          </a:p>
          <a:p>
            <a:pPr algn="just"/>
            <a:r>
              <a:rPr lang="en-US" altLang="zh-TW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    </a:t>
            </a:r>
            <a:r>
              <a:rPr lang="zh-TW" altLang="en-US" sz="4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  <a:cs typeface="Opun Bold"/>
                <a:sym typeface="Wingdings" panose="05000000000000000000" pitchFamily="2" charset="2"/>
              </a:rPr>
              <a:t>計算。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54990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644</Words>
  <Application>Microsoft Office PowerPoint</Application>
  <PresentationFormat>自訂</PresentationFormat>
  <Paragraphs>88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Calibri</vt:lpstr>
      <vt:lpstr>Wingdings</vt:lpstr>
      <vt:lpstr>源泉圓體 R</vt:lpstr>
      <vt:lpstr>源泉圓體 B</vt:lpstr>
      <vt:lpstr>Arial</vt:lpstr>
      <vt:lpstr>Opun</vt:lpstr>
      <vt:lpstr>源泉圓體 M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113朗讀比賽領隊會議</dc:title>
  <cp:lastModifiedBy>user</cp:lastModifiedBy>
  <cp:revision>18</cp:revision>
  <dcterms:created xsi:type="dcterms:W3CDTF">2006-08-16T00:00:00Z</dcterms:created>
  <dcterms:modified xsi:type="dcterms:W3CDTF">2025-04-09T05:49:41Z</dcterms:modified>
  <dc:identifier>DAGjcMoQ-Ls</dc:identifier>
</cp:coreProperties>
</file>